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81" r:id="rId3"/>
    <p:sldId id="279" r:id="rId4"/>
    <p:sldId id="28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idz6Pxgz6amvuuOmUAmUWkxTjK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586790" y="1928311"/>
            <a:ext cx="100812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586790" y="4315911"/>
            <a:ext cx="100812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9448800" y="65209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599239" y="173672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599239" y="472281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586790" y="3635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9448800" y="656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9448800" y="656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586790" y="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4976226" y="2045452"/>
            <a:ext cx="529072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586789" y="204545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9448800" y="656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586790" y="3635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627614" y="-1193768"/>
            <a:ext cx="4335535" cy="1041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9448800" y="656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9448800" y="656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586790" y="3635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586790" y="1847056"/>
            <a:ext cx="10417183" cy="433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58679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787190" y="63456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9448800" y="65683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02390" y="91980"/>
            <a:ext cx="955309" cy="9509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calendly.com/jl308/advising" TargetMode="External"/><Relationship Id="rId4" Type="http://schemas.openxmlformats.org/officeDocument/2006/relationships/hyperlink" Target="http://calendly.com/rmr21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linkedin.com/groups/4790690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ourseworks2.columbia.edu/courses/11110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9448800" y="65209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2" y="117204"/>
            <a:ext cx="4532569" cy="551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6587" y="1647316"/>
            <a:ext cx="520666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indent="0" algn="l"/>
            <a:r>
              <a:rPr lang="en-US" sz="2800" b="1" dirty="0" smtClean="0">
                <a:latin typeface="Garamond" panose="02020404030301010803" pitchFamily="18" charset="0"/>
              </a:rPr>
              <a:t>Jennifer Lee, MSEE</a:t>
            </a:r>
          </a:p>
          <a:p>
            <a:pPr marL="0" indent="0" algn="l"/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jl308@columbia.edu</a:t>
            </a:r>
          </a:p>
          <a:p>
            <a:pPr marL="0" indent="0" algn="l"/>
            <a:r>
              <a:rPr lang="en-US" sz="2800" dirty="0" smtClean="0">
                <a:latin typeface="Garamond" panose="02020404030301010803" pitchFamily="18" charset="0"/>
              </a:rPr>
              <a:t>212.851.9252</a:t>
            </a:r>
          </a:p>
          <a:p>
            <a:pPr marL="0" indent="0" algn="l"/>
            <a:r>
              <a:rPr lang="en-US" sz="2800" dirty="0" smtClean="0">
                <a:latin typeface="Garamond" panose="02020404030301010803" pitchFamily="18" charset="0"/>
              </a:rPr>
              <a:t>Office: 1312 </a:t>
            </a:r>
            <a:r>
              <a:rPr lang="en-US" sz="2800" dirty="0" err="1" smtClean="0">
                <a:latin typeface="Garamond" panose="02020404030301010803" pitchFamily="18" charset="0"/>
              </a:rPr>
              <a:t>Mudd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marL="0" indent="0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hlinkClick r:id="rId4"/>
          </p:cNvPr>
          <p:cNvSpPr txBox="1"/>
          <p:nvPr/>
        </p:nvSpPr>
        <p:spPr>
          <a:xfrm>
            <a:off x="590741" y="4910820"/>
            <a:ext cx="987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anose="02020404030301010803" pitchFamily="18" charset="0"/>
              </a:rPr>
              <a:t>OFFICE HOURS (by appointment)</a:t>
            </a:r>
            <a:r>
              <a:rPr lang="en-US" sz="1600" dirty="0" smtClean="0">
                <a:latin typeface="Garamond" panose="02020404030301010803" pitchFamily="18" charset="0"/>
              </a:rPr>
              <a:t>: </a:t>
            </a:r>
            <a:r>
              <a:rPr lang="en-US" sz="1600" dirty="0" smtClean="0">
                <a:latin typeface="Garamond" panose="02020404030301010803" pitchFamily="18" charset="0"/>
                <a:hlinkClick r:id="rId5"/>
              </a:rPr>
              <a:t>https://calendly.com/jl308/advising</a:t>
            </a:r>
            <a:endParaRPr lang="en-US" sz="1600" dirty="0" smtClean="0">
              <a:latin typeface="Garamond" panose="02020404030301010803" pitchFamily="18" charset="0"/>
            </a:endParaRPr>
          </a:p>
          <a:p>
            <a:endParaRPr lang="en-US" sz="1600" dirty="0" smtClean="0">
              <a:latin typeface="Garamond" panose="02020404030301010803" pitchFamily="18" charset="0"/>
            </a:endParaRPr>
          </a:p>
          <a:p>
            <a:endParaRPr lang="en-US" sz="1600" b="1" dirty="0" smtClean="0">
              <a:latin typeface="Garamond" panose="02020404030301010803" pitchFamily="18" charset="0"/>
            </a:endParaRPr>
          </a:p>
          <a:p>
            <a:endParaRPr lang="en-US" sz="1600" b="1" dirty="0" smtClean="0">
              <a:latin typeface="Garamond" panose="02020404030301010803" pitchFamily="18" charset="0"/>
            </a:endParaRPr>
          </a:p>
          <a:p>
            <a:r>
              <a:rPr lang="en-US" sz="1600" b="1" i="1" dirty="0" smtClean="0">
                <a:latin typeface="Garamond" panose="02020404030301010803" pitchFamily="18" charset="0"/>
              </a:rPr>
              <a:t>“I </a:t>
            </a:r>
            <a:r>
              <a:rPr lang="en-US" sz="1600" b="1" i="1" dirty="0">
                <a:latin typeface="Garamond" panose="02020404030301010803" pitchFamily="18" charset="0"/>
              </a:rPr>
              <a:t>look forward to helping you </a:t>
            </a:r>
            <a:r>
              <a:rPr lang="en-US" sz="1600" b="1" i="1" dirty="0" smtClean="0">
                <a:latin typeface="Garamond" panose="02020404030301010803" pitchFamily="18" charset="0"/>
              </a:rPr>
              <a:t>navigate </a:t>
            </a:r>
            <a:r>
              <a:rPr lang="en-US" sz="1600" b="1" i="1" dirty="0">
                <a:latin typeface="Garamond" panose="02020404030301010803" pitchFamily="18" charset="0"/>
              </a:rPr>
              <a:t>the job search </a:t>
            </a:r>
            <a:r>
              <a:rPr lang="en-US" sz="1600" b="1" i="1" dirty="0" smtClean="0">
                <a:latin typeface="Garamond" panose="02020404030301010803" pitchFamily="18" charset="0"/>
              </a:rPr>
              <a:t>process </a:t>
            </a:r>
            <a:r>
              <a:rPr lang="en-US" sz="1600" b="1" i="1" dirty="0">
                <a:latin typeface="Garamond" panose="02020404030301010803" pitchFamily="18" charset="0"/>
              </a:rPr>
              <a:t>and launch successful </a:t>
            </a:r>
            <a:r>
              <a:rPr lang="en-US" sz="1600" b="1" i="1" dirty="0" smtClean="0">
                <a:latin typeface="Garamond" panose="02020404030301010803" pitchFamily="18" charset="0"/>
              </a:rPr>
              <a:t>careers!”</a:t>
            </a:r>
            <a:endParaRPr lang="en-US" sz="1600" i="1" dirty="0">
              <a:latin typeface="Garamond" panose="020204040303010108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5534" y="1925593"/>
            <a:ext cx="1993542" cy="14951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43" y="4697361"/>
            <a:ext cx="806616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99662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Career Checklist for New Students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59411"/>
            <a:ext cx="102505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indent="0">
              <a:buNone/>
            </a:pPr>
            <a:r>
              <a:rPr lang="en-US" sz="2800" dirty="0">
                <a:latin typeface="Garamond" panose="02020404030301010803" pitchFamily="18" charset="0"/>
              </a:rPr>
              <a:t>☐ Join Columbia University EE Networking Group on LinkedIn 	</a:t>
            </a:r>
            <a:r>
              <a:rPr lang="en-US" sz="2800" b="1" dirty="0">
                <a:latin typeface="Garamond" panose="02020404030301010803" pitchFamily="18" charset="0"/>
                <a:hlinkClick r:id="rId2"/>
              </a:rPr>
              <a:t>https://www.linkedin.com/groups/4790690/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496072"/>
            <a:ext cx="98887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indent="0">
              <a:buNone/>
            </a:pPr>
            <a:r>
              <a:rPr lang="en-US" sz="2800" dirty="0">
                <a:latin typeface="Garamond" panose="02020404030301010803" pitchFamily="18" charset="0"/>
              </a:rPr>
              <a:t>☐ Research employers &amp; create a </a:t>
            </a:r>
            <a:r>
              <a:rPr lang="en-US" sz="2800" b="1" dirty="0">
                <a:latin typeface="Garamond" panose="02020404030301010803" pitchFamily="18" charset="0"/>
              </a:rPr>
              <a:t>Target list </a:t>
            </a:r>
            <a:r>
              <a:rPr lang="en-US" sz="2800" dirty="0">
                <a:latin typeface="Garamond" panose="02020404030301010803" pitchFamily="18" charset="0"/>
              </a:rPr>
              <a:t>of companies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05011"/>
            <a:ext cx="98887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indent="0"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☐ Start </a:t>
            </a:r>
            <a:r>
              <a:rPr lang="en-US" sz="2800" b="1" dirty="0" smtClean="0">
                <a:latin typeface="Garamond" panose="02020404030301010803" pitchFamily="18" charset="0"/>
              </a:rPr>
              <a:t>Networking</a:t>
            </a:r>
            <a:r>
              <a:rPr lang="en-US" sz="2800" dirty="0" smtClean="0">
                <a:latin typeface="Garamond" panose="02020404030301010803" pitchFamily="18" charset="0"/>
              </a:rPr>
              <a:t>! Reach out to </a:t>
            </a:r>
            <a:r>
              <a:rPr lang="en-US" sz="2800" b="1" dirty="0" smtClean="0">
                <a:latin typeface="Garamond" panose="02020404030301010803" pitchFamily="18" charset="0"/>
              </a:rPr>
              <a:t>SEAS alumni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513950"/>
            <a:ext cx="98887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indent="0"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☐ </a:t>
            </a:r>
            <a:r>
              <a:rPr lang="en-US" sz="2800" dirty="0">
                <a:latin typeface="Garamond" panose="02020404030301010803" pitchFamily="18" charset="0"/>
              </a:rPr>
              <a:t>Work on your pitch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022889"/>
            <a:ext cx="98887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indent="0"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☐ </a:t>
            </a:r>
            <a:r>
              <a:rPr lang="en-US" sz="2800" dirty="0">
                <a:latin typeface="Garamond" panose="02020404030301010803" pitchFamily="18" charset="0"/>
              </a:rPr>
              <a:t>Begin creating stories for your interviews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546109"/>
            <a:ext cx="988879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/>
            <a:r>
              <a:rPr lang="en-US" sz="2800" dirty="0" smtClean="0">
                <a:latin typeface="Garamond" panose="02020404030301010803" pitchFamily="18" charset="0"/>
              </a:rPr>
              <a:t>☐ </a:t>
            </a:r>
            <a:r>
              <a:rPr lang="en-US" sz="2800" dirty="0">
                <a:latin typeface="Garamond" panose="02020404030301010803" pitchFamily="18" charset="0"/>
              </a:rPr>
              <a:t>Schedule an advising appointment to review resume/cover letter, discuss job search strategies, prepare for interviews, …</a:t>
            </a:r>
          </a:p>
          <a:p>
            <a:pPr marL="11430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987133"/>
            <a:ext cx="98887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indent="0">
              <a:buNone/>
            </a:pPr>
            <a:r>
              <a:rPr lang="en-US" sz="2800" dirty="0" smtClean="0">
                <a:latin typeface="Garamond" panose="02020404030301010803" pitchFamily="18" charset="0"/>
              </a:rPr>
              <a:t>☐ </a:t>
            </a:r>
            <a:r>
              <a:rPr lang="en-US" sz="2800" dirty="0">
                <a:latin typeface="Garamond" panose="02020404030301010803" pitchFamily="18" charset="0"/>
              </a:rPr>
              <a:t>Begin identifying your interests, values and skills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17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2" y="117204"/>
            <a:ext cx="4532569" cy="55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83" y="55616"/>
            <a:ext cx="949560" cy="9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31818" y="1307055"/>
            <a:ext cx="60147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Garamond" panose="02020404030301010803" pitchFamily="18" charset="0"/>
                <a:hlinkClick r:id="rId2"/>
              </a:rPr>
              <a:t>https://courseworks2.columbia.edu/courses/111101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18" y="900545"/>
            <a:ext cx="800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Garamond" panose="02020404030301010803" pitchFamily="18" charset="0"/>
              </a:rPr>
              <a:t>EE JOB BOARD/CAREER EVENTS (on Canvas)</a:t>
            </a:r>
            <a:endParaRPr lang="en-US" sz="28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2" y="117204"/>
            <a:ext cx="4532569" cy="55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83" y="55616"/>
            <a:ext cx="949560" cy="976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9" y="1687619"/>
            <a:ext cx="9875574" cy="501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921" y="980125"/>
            <a:ext cx="11057112" cy="5676682"/>
            <a:chOff x="1208863" y="609600"/>
            <a:chExt cx="11057112" cy="5676682"/>
          </a:xfrm>
        </p:grpSpPr>
        <p:grpSp>
          <p:nvGrpSpPr>
            <p:cNvPr id="4" name="Group 3"/>
            <p:cNvGrpSpPr/>
            <p:nvPr/>
          </p:nvGrpSpPr>
          <p:grpSpPr>
            <a:xfrm>
              <a:off x="2050472" y="609600"/>
              <a:ext cx="5559228" cy="5676682"/>
              <a:chOff x="2050472" y="609600"/>
              <a:chExt cx="5559228" cy="567668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2F08CEE-465A-412F-A6B5-5E46F4093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89"/>
              <a:stretch/>
            </p:blipFill>
            <p:spPr>
              <a:xfrm>
                <a:off x="3513513" y="834958"/>
                <a:ext cx="4096187" cy="5451324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cxnSp>
            <p:nvCxnSpPr>
              <p:cNvPr id="8" name="Curved Connector 7"/>
              <p:cNvCxnSpPr/>
              <p:nvPr/>
            </p:nvCxnSpPr>
            <p:spPr>
              <a:xfrm rot="5400000">
                <a:off x="2438401" y="2722419"/>
                <a:ext cx="4835238" cy="1676403"/>
              </a:xfrm>
              <a:prstGeom prst="curvedConnector3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/>
              <p:cNvCxnSpPr/>
              <p:nvPr/>
            </p:nvCxnSpPr>
            <p:spPr>
              <a:xfrm rot="16200000" flipH="1">
                <a:off x="5198919" y="3120736"/>
                <a:ext cx="3761509" cy="720436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/>
              <p:nvPr/>
            </p:nvCxnSpPr>
            <p:spPr>
              <a:xfrm rot="16200000" flipH="1">
                <a:off x="2594265" y="3487882"/>
                <a:ext cx="4378033" cy="755073"/>
              </a:xfrm>
              <a:prstGeom prst="curvedConnector3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U-Turn Arrow 10"/>
              <p:cNvSpPr/>
              <p:nvPr/>
            </p:nvSpPr>
            <p:spPr>
              <a:xfrm>
                <a:off x="2050472" y="609600"/>
                <a:ext cx="3789218" cy="533401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208863" y="1080654"/>
              <a:ext cx="1683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Career Goal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09700" y="2154382"/>
              <a:ext cx="46562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“There are many paths to the top of the</a:t>
              </a:r>
            </a:p>
            <a:p>
              <a:r>
                <a:rPr lang="en-US" sz="2000" dirty="0"/>
                <a:t>m</a:t>
              </a:r>
              <a:r>
                <a:rPr lang="en-US" sz="2000" dirty="0" smtClean="0"/>
                <a:t>ountain but the view is always the same”</a:t>
              </a:r>
              <a:endParaRPr lang="en-US" sz="2000" dirty="0"/>
            </a:p>
          </p:txBody>
        </p:sp>
      </p:grpSp>
      <p:pic>
        <p:nvPicPr>
          <p:cNvPr id="1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22" y="117204"/>
            <a:ext cx="4532569" cy="55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483" y="55616"/>
            <a:ext cx="949560" cy="9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152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SLIDE</dc:title>
  <dc:creator>Rosa Fernandez</dc:creator>
  <cp:lastModifiedBy>Jennifer Lee</cp:lastModifiedBy>
  <cp:revision>53</cp:revision>
  <dcterms:created xsi:type="dcterms:W3CDTF">2018-06-19T21:31:57Z</dcterms:created>
  <dcterms:modified xsi:type="dcterms:W3CDTF">2021-01-04T18:28:06Z</dcterms:modified>
</cp:coreProperties>
</file>